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924"/>
    <p:restoredTop sz="94610"/>
  </p:normalViewPr>
  <p:slideViewPr>
    <p:cSldViewPr snapToGrid="0" snapToObjects="1">
      <p:cViewPr varScale="1">
        <p:scale>
          <a:sx n="125" d="100"/>
          <a:sy n="125" d="100"/>
        </p:scale>
        <p:origin x="160" y="8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6671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2E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600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Goa GEL</a:t>
            </a:r>
            <a:endParaRPr lang="en-US" sz="6000" dirty="0"/>
          </a:p>
        </p:txBody>
      </p:sp>
      <p:sp>
        <p:nvSpPr>
          <p:cNvPr id="3" name="Text 1"/>
          <p:cNvSpPr/>
          <p:nvPr/>
        </p:nvSpPr>
        <p:spPr>
          <a:xfrm>
            <a:off x="457200" y="21945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Blockchain-Based Document Verification Platform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457200" y="283464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F0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Government of Goa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457200" y="393192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i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Technical Architecture Overview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0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73152" cy="548640"/>
          </a:xfrm>
          <a:prstGeom prst="rect">
            <a:avLst/>
          </a:prstGeom>
          <a:solidFill>
            <a:srgbClr val="00B4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94360" y="36576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Agenda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914400" y="1097280"/>
            <a:ext cx="731520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 Statement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Solution Overview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NBF Alignment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 Architecture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Blockchain Architecture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 Contracts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Technology Stack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Workflow Engine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Flow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Security Architecture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Deployment &amp; POC Scope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Success Criteria &amp; Timeline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74320"/>
            <a:ext cx="73152" cy="548640"/>
          </a:xfrm>
          <a:prstGeom prst="rect">
            <a:avLst/>
          </a:prstGeom>
          <a:solidFill>
            <a:srgbClr val="00B4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9436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 Statement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457200" y="1188720"/>
            <a:ext cx="1920240" cy="3200400"/>
          </a:xfrm>
          <a:prstGeom prst="rect">
            <a:avLst/>
          </a:prstGeom>
          <a:solidFill>
            <a:srgbClr val="0F4C81"/>
          </a:solidFill>
          <a:ln/>
          <a:effectLst>
            <a:outerShdw blurRad="76200" dist="25400" dir="162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94360" y="1463040"/>
            <a:ext cx="16459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Fragmented Mechanisms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94360" y="2560320"/>
            <a:ext cx="164592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Multiple online/offline document processes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2514600" y="1188720"/>
            <a:ext cx="1920240" cy="3200400"/>
          </a:xfrm>
          <a:prstGeom prst="rect">
            <a:avLst/>
          </a:prstGeom>
          <a:solidFill>
            <a:srgbClr val="1B7BAA"/>
          </a:solidFill>
          <a:ln/>
          <a:effectLst>
            <a:outerShdw blurRad="76200" dist="25400" dir="162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651760" y="1463040"/>
            <a:ext cx="16459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Lack of Trust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2651760" y="2560320"/>
            <a:ext cx="164592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transparent verification mechanism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572000" y="1188720"/>
            <a:ext cx="1920240" cy="3200400"/>
          </a:xfrm>
          <a:prstGeom prst="rect">
            <a:avLst/>
          </a:prstGeom>
          <a:solidFill>
            <a:srgbClr val="00B4D8"/>
          </a:solidFill>
          <a:ln/>
          <a:effectLst>
            <a:outerShdw blurRad="76200" dist="25400" dir="162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709160" y="1463040"/>
            <a:ext cx="16459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Poor Traceability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709160" y="2560320"/>
            <a:ext cx="164592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 history and approvals unclear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629400" y="1188720"/>
            <a:ext cx="1920240" cy="3200400"/>
          </a:xfrm>
          <a:prstGeom prst="rect">
            <a:avLst/>
          </a:prstGeom>
          <a:solidFill>
            <a:srgbClr val="FF6B6B"/>
          </a:solidFill>
          <a:ln/>
          <a:effectLst>
            <a:outerShdw blurRad="76200" dist="25400" dir="162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766560" y="1463040"/>
            <a:ext cx="16459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Tampering Risks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766560" y="2560320"/>
            <a:ext cx="164592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protection against document modification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0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73152" cy="548640"/>
          </a:xfrm>
          <a:prstGeom prst="rect">
            <a:avLst/>
          </a:prstGeom>
          <a:solidFill>
            <a:srgbClr val="00B4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94360" y="36576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Solution Overview: GEL Platform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640080" y="1280160"/>
            <a:ext cx="1828800" cy="256032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162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40080" y="1463040"/>
            <a:ext cx="1828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800" dirty="0">
                <a:solidFill>
                  <a:srgbClr val="06A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731520" y="2011680"/>
            <a:ext cx="164592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Single Ledger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2606040" y="1280160"/>
            <a:ext cx="1828800" cy="256032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162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606040" y="1463040"/>
            <a:ext cx="1828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800" dirty="0">
                <a:solidFill>
                  <a:srgbClr val="06A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4800" dirty="0"/>
          </a:p>
        </p:txBody>
      </p:sp>
      <p:sp>
        <p:nvSpPr>
          <p:cNvPr id="9" name="Text 7"/>
          <p:cNvSpPr/>
          <p:nvPr/>
        </p:nvSpPr>
        <p:spPr>
          <a:xfrm>
            <a:off x="2697480" y="2011680"/>
            <a:ext cx="164592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Multi-Stakeholder Consensus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4572000" y="1280160"/>
            <a:ext cx="1828800" cy="256032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162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572000" y="1463040"/>
            <a:ext cx="1828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800" dirty="0">
                <a:solidFill>
                  <a:srgbClr val="06A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4800" dirty="0"/>
          </a:p>
        </p:txBody>
      </p:sp>
      <p:sp>
        <p:nvSpPr>
          <p:cNvPr id="12" name="Text 10"/>
          <p:cNvSpPr/>
          <p:nvPr/>
        </p:nvSpPr>
        <p:spPr>
          <a:xfrm>
            <a:off x="4663440" y="2011680"/>
            <a:ext cx="164592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End-to-End Traceability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537960" y="1280160"/>
            <a:ext cx="1828800" cy="256032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162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537960" y="1463040"/>
            <a:ext cx="1828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800" dirty="0">
                <a:solidFill>
                  <a:srgbClr val="06A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4800" dirty="0"/>
          </a:p>
        </p:txBody>
      </p:sp>
      <p:sp>
        <p:nvSpPr>
          <p:cNvPr id="15" name="Text 13"/>
          <p:cNvSpPr/>
          <p:nvPr/>
        </p:nvSpPr>
        <p:spPr>
          <a:xfrm>
            <a:off x="6629400" y="2011680"/>
            <a:ext cx="164592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 API Interoperability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73152" cy="548640"/>
          </a:xfrm>
          <a:prstGeom prst="rect">
            <a:avLst/>
          </a:prstGeom>
          <a:solidFill>
            <a:srgbClr val="00B4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94360" y="36576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National Blockchain Framework Alignment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8229600" cy="3474720"/>
          </a:xfrm>
          <a:prstGeom prst="rect">
            <a:avLst/>
          </a:prstGeom>
          <a:solidFill>
            <a:srgbClr val="F0F4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31520" y="1280160"/>
            <a:ext cx="7680960" cy="3108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NBF Document Chain Integration Path
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GEL Platform designed with future NBF compliance in mind. Current implementation follows recommended blockchain patterns and can be seamlessly integrated with National Blockchain Framework when available.
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Alignment Features:</a:t>
            </a: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QBFT consensus mechanism</a:t>
            </a: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Validator node architecture</a:t>
            </a: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Decentralized governance model</a:t>
            </a: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Cross-chain interoperability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0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73152" cy="548640"/>
          </a:xfrm>
          <a:prstGeom prst="rect">
            <a:avLst/>
          </a:prstGeom>
          <a:solidFill>
            <a:srgbClr val="00B4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94360" y="36576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 Architecture - High Level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548640" y="1097280"/>
            <a:ext cx="1645920" cy="1097280"/>
          </a:xfrm>
          <a:prstGeom prst="rect">
            <a:avLst/>
          </a:prstGeom>
          <a:solidFill>
            <a:srgbClr val="0F4C81"/>
          </a:solidFill>
          <a:ln/>
          <a:effectLst>
            <a:outerShdw blurRad="76200" dist="25400" dir="162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48640" y="1097280"/>
            <a:ext cx="16459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Frontend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(Next.js 14)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2194560" y="1645920"/>
            <a:ext cx="731520" cy="0"/>
          </a:xfrm>
          <a:prstGeom prst="line">
            <a:avLst/>
          </a:prstGeom>
          <a:noFill/>
          <a:ln w="25400">
            <a:solidFill>
              <a:srgbClr val="1A1A1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2560320" y="1097280"/>
            <a:ext cx="1645920" cy="1097280"/>
          </a:xfrm>
          <a:prstGeom prst="rect">
            <a:avLst/>
          </a:prstGeom>
          <a:solidFill>
            <a:srgbClr val="1B7BAA"/>
          </a:solidFill>
          <a:ln/>
          <a:effectLst>
            <a:outerShdw blurRad="76200" dist="25400" dir="162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560320" y="1097280"/>
            <a:ext cx="16459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Backend API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(NestJS)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206240" y="1645920"/>
            <a:ext cx="731520" cy="0"/>
          </a:xfrm>
          <a:prstGeom prst="line">
            <a:avLst/>
          </a:prstGeom>
          <a:noFill/>
          <a:ln w="25400">
            <a:solidFill>
              <a:srgbClr val="1A1A1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4572000" y="1097280"/>
            <a:ext cx="1645920" cy="1097280"/>
          </a:xfrm>
          <a:prstGeom prst="rect">
            <a:avLst/>
          </a:prstGeom>
          <a:solidFill>
            <a:srgbClr val="00B4D8"/>
          </a:solidFill>
          <a:ln/>
          <a:effectLst>
            <a:outerShdw blurRad="76200" dist="25400" dir="162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572000" y="1097280"/>
            <a:ext cx="16459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 Contracts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(ERC-721)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217920" y="1645920"/>
            <a:ext cx="731520" cy="0"/>
          </a:xfrm>
          <a:prstGeom prst="line">
            <a:avLst/>
          </a:prstGeom>
          <a:noFill/>
          <a:ln w="25400">
            <a:solidFill>
              <a:srgbClr val="1A1A1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6583680" y="1097280"/>
            <a:ext cx="1645920" cy="1097280"/>
          </a:xfrm>
          <a:prstGeom prst="rect">
            <a:avLst/>
          </a:prstGeom>
          <a:solidFill>
            <a:srgbClr val="FF6B6B"/>
          </a:solidFill>
          <a:ln/>
          <a:effectLst>
            <a:outerShdw blurRad="76200" dist="25400" dir="162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583680" y="1097280"/>
            <a:ext cx="16459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Database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(PostgreSQL)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8229600" y="1645920"/>
            <a:ext cx="731520" cy="0"/>
          </a:xfrm>
          <a:prstGeom prst="line">
            <a:avLst/>
          </a:prstGeom>
          <a:noFill/>
          <a:ln w="25400">
            <a:solidFill>
              <a:srgbClr val="1A1A1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8046720" y="1554480"/>
            <a:ext cx="365760" cy="182880"/>
          </a:xfrm>
          <a:prstGeom prst="rect">
            <a:avLst/>
          </a:prstGeom>
          <a:solidFill>
            <a:srgbClr val="F0F4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548640" y="256032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Storage Layer (MinIO)  |  Blockchain (Hyperledger Besu)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548640" y="3200400"/>
            <a:ext cx="8046720" cy="137160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162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822960" y="3291840"/>
            <a:ext cx="749808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Architectural Principles
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Microservices: Independent, scalable components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API-First: RESTful interfaces for all services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Event-Driven: Async communication between layers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73152" cy="548640"/>
          </a:xfrm>
          <a:prstGeom prst="rect">
            <a:avLst/>
          </a:prstGeom>
          <a:solidFill>
            <a:srgbClr val="00B4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94360" y="36576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Blockchain Architecture - Deep Dive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3840480" cy="3474720"/>
          </a:xfrm>
          <a:prstGeom prst="rect">
            <a:avLst/>
          </a:prstGeom>
          <a:solidFill>
            <a:srgbClr val="F0F4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31520" y="1280160"/>
            <a:ext cx="3291840" cy="3108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Hyperledger Besu
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QBFT Consensus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Validator Nodes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Immediate Finality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Enterprise-Grade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EVM Compatible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754880" y="1097280"/>
            <a:ext cx="3840480" cy="3474720"/>
          </a:xfrm>
          <a:prstGeom prst="rect">
            <a:avLst/>
          </a:prstGeom>
          <a:solidFill>
            <a:srgbClr val="0F4C8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5029200" y="1280160"/>
            <a:ext cx="3291840" cy="3108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 Topology
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Validator 1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Validator 2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Validator 3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Validator 4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 RPC Nodes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0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73152" cy="548640"/>
          </a:xfrm>
          <a:prstGeom prst="rect">
            <a:avLst/>
          </a:prstGeom>
          <a:solidFill>
            <a:srgbClr val="00B4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94360" y="36576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 Contracts - NFT-Based Approach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548640" y="1188720"/>
            <a:ext cx="73152" cy="640080"/>
          </a:xfrm>
          <a:prstGeom prst="rect">
            <a:avLst/>
          </a:prstGeom>
          <a:solidFill>
            <a:srgbClr val="00B4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31520" y="118872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LicenseRequestNFT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150876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ERC-721 Soulbound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114800" y="1188720"/>
            <a:ext cx="4572000" cy="64008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162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4297680" y="1325880"/>
            <a:ext cx="4206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Status Tracking  |  Access Control  |  Event Logging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548640" y="2194560"/>
            <a:ext cx="73152" cy="640080"/>
          </a:xfrm>
          <a:prstGeom prst="rect">
            <a:avLst/>
          </a:prstGeom>
          <a:solidFill>
            <a:srgbClr val="00B4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731520" y="219456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ApprovalManager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731520" y="251460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Multi-stage approvals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114800" y="2194560"/>
            <a:ext cx="4572000" cy="64008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162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297680" y="2331720"/>
            <a:ext cx="4206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Sequential Flow  |  Parallel Stages  |  Conditional Logic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548640" y="3200400"/>
            <a:ext cx="73152" cy="640080"/>
          </a:xfrm>
          <a:prstGeom prst="rect">
            <a:avLst/>
          </a:prstGeom>
          <a:solidFill>
            <a:srgbClr val="00B4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731520" y="320040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DepartmentRegistry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31520" y="352044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Department governance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4114800" y="3200400"/>
            <a:ext cx="4572000" cy="64008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162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4297680" y="3337560"/>
            <a:ext cx="4206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Department IDs  |  Role Binding  |  Approval Rights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548640" y="4206240"/>
            <a:ext cx="73152" cy="640080"/>
          </a:xfrm>
          <a:prstGeom prst="rect">
            <a:avLst/>
          </a:prstGeom>
          <a:solidFill>
            <a:srgbClr val="00B4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731520" y="420624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WorkflowRegistry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731520" y="452628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Process orchestration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114800" y="4206240"/>
            <a:ext cx="4572000" cy="64008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162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4297680" y="4343400"/>
            <a:ext cx="4206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Stage Management  |  Versioning  |  State Transitions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73152" cy="548640"/>
          </a:xfrm>
          <a:prstGeom prst="rect">
            <a:avLst/>
          </a:prstGeom>
          <a:solidFill>
            <a:srgbClr val="00B4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94360" y="36576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Technology Stack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548640" y="1188720"/>
            <a:ext cx="8046720" cy="731520"/>
          </a:xfrm>
          <a:prstGeom prst="rect">
            <a:avLst/>
          </a:prstGeom>
          <a:solidFill>
            <a:srgbClr val="0F4C8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822960" y="132588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Frontend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2926080" y="132588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Next.js 14, React, TypeScript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48640" y="2103120"/>
            <a:ext cx="8046720" cy="731520"/>
          </a:xfrm>
          <a:prstGeom prst="rect">
            <a:avLst/>
          </a:prstGeom>
          <a:solidFill>
            <a:srgbClr val="1B7BA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822960" y="224028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Backend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2926080" y="224028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NestJS, TypeScript, Node.js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48640" y="3017520"/>
            <a:ext cx="8046720" cy="731520"/>
          </a:xfrm>
          <a:prstGeom prst="rect">
            <a:avLst/>
          </a:prstGeom>
          <a:solidFill>
            <a:srgbClr val="00B4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822960" y="315468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Database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2926080" y="315468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PostgreSQL (relational), Redis (caching)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548640" y="3931920"/>
            <a:ext cx="8046720" cy="731520"/>
          </a:xfrm>
          <a:prstGeom prst="rect">
            <a:avLst/>
          </a:prstGeom>
          <a:solidFill>
            <a:srgbClr val="FF6B6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822960" y="406908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Storage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2926080" y="406908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MinIO (S3-compatible object storage)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0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73152" cy="548640"/>
          </a:xfrm>
          <a:prstGeom prst="rect">
            <a:avLst/>
          </a:prstGeom>
          <a:solidFill>
            <a:srgbClr val="00B4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94360" y="36576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Workflow Engine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Multi-Department Approval System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94471" y="1645920"/>
            <a:ext cx="1463040" cy="731520"/>
          </a:xfrm>
          <a:prstGeom prst="rect">
            <a:avLst/>
          </a:prstGeom>
          <a:solidFill>
            <a:srgbClr val="0F4C8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94471" y="1645920"/>
            <a:ext cx="14630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Submission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1557511" y="2011680"/>
            <a:ext cx="320040" cy="0"/>
          </a:xfrm>
          <a:prstGeom prst="line">
            <a:avLst/>
          </a:prstGeom>
          <a:noFill/>
          <a:ln w="25400">
            <a:solidFill>
              <a:srgbClr val="1A1A1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1968991" y="1645920"/>
            <a:ext cx="1463040" cy="731520"/>
          </a:xfrm>
          <a:prstGeom prst="rect">
            <a:avLst/>
          </a:prstGeom>
          <a:solidFill>
            <a:srgbClr val="0F4C8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1968991" y="1645920"/>
            <a:ext cx="14630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Department Review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3432031" y="2011680"/>
            <a:ext cx="320040" cy="0"/>
          </a:xfrm>
          <a:prstGeom prst="line">
            <a:avLst/>
          </a:prstGeom>
          <a:noFill/>
          <a:ln w="25400">
            <a:solidFill>
              <a:srgbClr val="1A1A1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3843511" y="1645920"/>
            <a:ext cx="1463040" cy="731520"/>
          </a:xfrm>
          <a:prstGeom prst="rect">
            <a:avLst/>
          </a:prstGeom>
          <a:solidFill>
            <a:srgbClr val="0F4C81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843511" y="1645920"/>
            <a:ext cx="14630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Approval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306551" y="2011680"/>
            <a:ext cx="320040" cy="0"/>
          </a:xfrm>
          <a:prstGeom prst="line">
            <a:avLst/>
          </a:prstGeom>
          <a:noFill/>
          <a:ln w="25400">
            <a:solidFill>
              <a:srgbClr val="1A1A1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5718031" y="1645920"/>
            <a:ext cx="1463040" cy="731520"/>
          </a:xfrm>
          <a:prstGeom prst="rect">
            <a:avLst/>
          </a:prstGeom>
          <a:solidFill>
            <a:srgbClr val="1B7BA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5718031" y="1645920"/>
            <a:ext cx="14630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Multi-sig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7181071" y="2011680"/>
            <a:ext cx="320040" cy="0"/>
          </a:xfrm>
          <a:prstGeom prst="line">
            <a:avLst/>
          </a:prstGeom>
          <a:noFill/>
          <a:ln w="25400">
            <a:solidFill>
              <a:srgbClr val="1A1A1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592551" y="1645920"/>
            <a:ext cx="1463040" cy="731520"/>
          </a:xfrm>
          <a:prstGeom prst="rect">
            <a:avLst/>
          </a:prstGeom>
          <a:solidFill>
            <a:srgbClr val="06A77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7592551" y="1645920"/>
            <a:ext cx="14630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NFT Minted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731520" y="2743200"/>
            <a:ext cx="54864" cy="365760"/>
          </a:xfrm>
          <a:prstGeom prst="rect">
            <a:avLst/>
          </a:prstGeom>
          <a:solidFill>
            <a:srgbClr val="00B4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868680" y="2743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Sequential &amp; Parallel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68680" y="2999232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Configure approval stages as sequential or parallel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731520" y="3414266"/>
            <a:ext cx="54864" cy="365760"/>
          </a:xfrm>
          <a:prstGeom prst="rect">
            <a:avLst/>
          </a:prstGeom>
          <a:solidFill>
            <a:srgbClr val="00B4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868680" y="3414266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 Versioning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868680" y="3670298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Track all document revisions through workflow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731520" y="4229100"/>
            <a:ext cx="54864" cy="365760"/>
          </a:xfrm>
          <a:prstGeom prst="rect">
            <a:avLst/>
          </a:prstGeom>
          <a:solidFill>
            <a:srgbClr val="00B4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868680" y="42291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Auto-Invalidation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868680" y="4485132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Automatically invalidate approvals upon document change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4114800" y="2743200"/>
            <a:ext cx="4389120" cy="201168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162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29" name="Text 27"/>
          <p:cNvSpPr/>
          <p:nvPr/>
        </p:nvSpPr>
        <p:spPr>
          <a:xfrm>
            <a:off x="4389120" y="2926080"/>
            <a:ext cx="384048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Approval Flow Example
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Submit Document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Department A Reviews &amp; Approves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Department B Reviews &amp; Approves (parallel) 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Multi-sig verification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NFT Minted on Chain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73152" cy="548640"/>
          </a:xfrm>
          <a:prstGeom prst="rect">
            <a:avLst/>
          </a:prstGeom>
          <a:solidFill>
            <a:srgbClr val="00B4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94360" y="36576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Flow - License Approval Process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271717" y="1371600"/>
            <a:ext cx="1828800" cy="1097280"/>
          </a:xfrm>
          <a:prstGeom prst="rect">
            <a:avLst/>
          </a:prstGeom>
          <a:solidFill>
            <a:srgbClr val="0F4C81"/>
          </a:solidFill>
          <a:ln/>
          <a:effectLst>
            <a:outerShdw blurRad="76200" dist="25400" dir="162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454597" y="14630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1003237" y="1463040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Submission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4597" y="1920240"/>
            <a:ext cx="1463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0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User submits license request with documents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2100517" y="1920240"/>
            <a:ext cx="365760" cy="0"/>
          </a:xfrm>
          <a:prstGeom prst="line">
            <a:avLst/>
          </a:prstGeom>
          <a:noFill/>
          <a:ln w="25400">
            <a:solidFill>
              <a:srgbClr val="1A1A1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2330632" y="1783080"/>
            <a:ext cx="182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2557717" y="1371600"/>
            <a:ext cx="1828800" cy="1097280"/>
          </a:xfrm>
          <a:prstGeom prst="rect">
            <a:avLst/>
          </a:prstGeom>
          <a:solidFill>
            <a:srgbClr val="0F4C81"/>
          </a:solidFill>
          <a:ln/>
          <a:effectLst>
            <a:outerShdw blurRad="76200" dist="25400" dir="162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2740597" y="14630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3289237" y="1463040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2740597" y="1920240"/>
            <a:ext cx="1463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0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Department staff reviews document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4386517" y="1920240"/>
            <a:ext cx="365760" cy="0"/>
          </a:xfrm>
          <a:prstGeom prst="line">
            <a:avLst/>
          </a:prstGeom>
          <a:noFill/>
          <a:ln w="25400">
            <a:solidFill>
              <a:srgbClr val="1A1A1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4617720" y="1783079"/>
            <a:ext cx="182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843717" y="1371600"/>
            <a:ext cx="1828800" cy="1097280"/>
          </a:xfrm>
          <a:prstGeom prst="rect">
            <a:avLst/>
          </a:prstGeom>
          <a:solidFill>
            <a:srgbClr val="0F4C81"/>
          </a:solidFill>
          <a:ln/>
          <a:effectLst>
            <a:outerShdw blurRad="76200" dist="25400" dir="162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5026597" y="14630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5575237" y="1463040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Approval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5026597" y="1920240"/>
            <a:ext cx="1463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0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 approved by authority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6672517" y="1920240"/>
            <a:ext cx="365760" cy="0"/>
          </a:xfrm>
          <a:prstGeom prst="line">
            <a:avLst/>
          </a:prstGeom>
          <a:noFill/>
          <a:ln w="25400">
            <a:solidFill>
              <a:srgbClr val="1A1A1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6901117" y="1783079"/>
            <a:ext cx="182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7129717" y="1371600"/>
            <a:ext cx="1828800" cy="1097280"/>
          </a:xfrm>
          <a:prstGeom prst="rect">
            <a:avLst/>
          </a:prstGeom>
          <a:solidFill>
            <a:srgbClr val="0F4C81"/>
          </a:solidFill>
          <a:ln/>
          <a:effectLst>
            <a:outerShdw blurRad="76200" dist="25400" dir="162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7312597" y="14630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7861237" y="1463040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NFT Minting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7312597" y="1920240"/>
            <a:ext cx="1463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0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Approved document minted as NFT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640080" y="2926080"/>
            <a:ext cx="7863840" cy="1737360"/>
          </a:xfrm>
          <a:prstGeom prst="rect">
            <a:avLst/>
          </a:prstGeom>
          <a:solidFill>
            <a:srgbClr val="F0F4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868680" y="3063240"/>
            <a:ext cx="740664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Storage Strategy
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 Metadata (PostgreSQL): Status, timestamps, approver info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 Files (MinIO): Original and versioned documents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Blockchain Record (Besu): Immutable approval chain and NFT reference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Event Log (Event Bus): Real-time updates for UI and integrations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0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73152" cy="548640"/>
          </a:xfrm>
          <a:prstGeom prst="rect">
            <a:avLst/>
          </a:prstGeom>
          <a:solidFill>
            <a:srgbClr val="00B4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94360" y="36576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Security Architecture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548640" y="1188720"/>
            <a:ext cx="8046720" cy="82296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162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77240" y="1325880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F4C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API Level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2468880" y="1325880"/>
            <a:ext cx="5943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API Key Authentication  •  JWT Tokens  •  Rate Limiting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548640" y="2194560"/>
            <a:ext cx="8046720" cy="82296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162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777240" y="2331720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F4C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Wallet Level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2468880" y="2331720"/>
            <a:ext cx="5943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Custodial Wallet Management  •  Private Key Protection  •  Transaction Signing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48640" y="3200400"/>
            <a:ext cx="8046720" cy="82296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162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777240" y="3337560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F4C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Integration Level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2468880" y="3337560"/>
            <a:ext cx="5943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Mock DigiLocker (POC)  •  Production: Real DigiLocker  •  Digital Signature Verification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48640" y="4206240"/>
            <a:ext cx="8046720" cy="731520"/>
          </a:xfrm>
          <a:prstGeom prst="rect">
            <a:avLst/>
          </a:prstGeom>
          <a:solidFill>
            <a:srgbClr val="00B4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777240" y="4251960"/>
            <a:ext cx="7589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Zero Trust Architecture  |  Defense in Depth  |  Least Privilege Access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73152" cy="548640"/>
          </a:xfrm>
          <a:prstGeom prst="rect">
            <a:avLst/>
          </a:prstGeom>
          <a:solidFill>
            <a:srgbClr val="00B4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94360" y="36576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Deployment Architecture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Docker Compose for POC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3200400" cy="457200"/>
          </a:xfrm>
          <a:prstGeom prst="rect">
            <a:avLst/>
          </a:prstGeom>
          <a:solidFill>
            <a:srgbClr val="0F4C8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77240" y="160020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Frontend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2743200" y="1600200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:3000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3931920" y="1554480"/>
            <a:ext cx="4663440" cy="457200"/>
          </a:xfrm>
          <a:prstGeom prst="rect">
            <a:avLst/>
          </a:prstGeom>
          <a:solidFill>
            <a:srgbClr val="F0F4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548640" y="2194560"/>
            <a:ext cx="3200400" cy="457200"/>
          </a:xfrm>
          <a:prstGeom prst="rect">
            <a:avLst/>
          </a:prstGeom>
          <a:solidFill>
            <a:srgbClr val="0F4C8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777240" y="224028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API Service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2743200" y="2240280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:3001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3931920" y="2194560"/>
            <a:ext cx="4663440" cy="457200"/>
          </a:xfrm>
          <a:prstGeom prst="rect">
            <a:avLst/>
          </a:prstGeom>
          <a:solidFill>
            <a:srgbClr val="F0F4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548640" y="2834640"/>
            <a:ext cx="3200400" cy="457200"/>
          </a:xfrm>
          <a:prstGeom prst="rect">
            <a:avLst/>
          </a:prstGeom>
          <a:solidFill>
            <a:srgbClr val="0F4C8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777240" y="288036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PostgreSQL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2743200" y="2880360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:5432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3931920" y="2834640"/>
            <a:ext cx="4663440" cy="457200"/>
          </a:xfrm>
          <a:prstGeom prst="rect">
            <a:avLst/>
          </a:prstGeom>
          <a:solidFill>
            <a:srgbClr val="F0F4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548640" y="3474720"/>
            <a:ext cx="3200400" cy="457200"/>
          </a:xfrm>
          <a:prstGeom prst="rect">
            <a:avLst/>
          </a:prstGeom>
          <a:solidFill>
            <a:srgbClr val="0F4C8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777240" y="352044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MinIO Storage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2743200" y="3520440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:9000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3931920" y="3474720"/>
            <a:ext cx="4663440" cy="457200"/>
          </a:xfrm>
          <a:prstGeom prst="rect">
            <a:avLst/>
          </a:prstGeom>
          <a:solidFill>
            <a:srgbClr val="F0F4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548640" y="4114800"/>
            <a:ext cx="3200400" cy="457200"/>
          </a:xfrm>
          <a:prstGeom prst="rect">
            <a:avLst/>
          </a:prstGeom>
          <a:solidFill>
            <a:srgbClr val="0F4C8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777240" y="416052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Besu Node 1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2743200" y="4160520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:8545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3931920" y="4114800"/>
            <a:ext cx="4663440" cy="457200"/>
          </a:xfrm>
          <a:prstGeom prst="rect">
            <a:avLst/>
          </a:prstGeom>
          <a:solidFill>
            <a:srgbClr val="F0F4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548640" y="4846320"/>
            <a:ext cx="8046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Health Checks &amp; Auto-Recovery  |  Persistent Volumes  |  Network Isolation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0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73152" cy="548640"/>
          </a:xfrm>
          <a:prstGeom prst="rect">
            <a:avLst/>
          </a:prstGeom>
          <a:solidFill>
            <a:srgbClr val="00B4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94360" y="36576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POC Scope - Resort License Demo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4023360" cy="365760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162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40080" y="123444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6A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In-Scope Features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1691640"/>
            <a:ext cx="3657600" cy="2834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End-to-end license workflow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3-department approval chain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 upload &amp; storage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NFT minting on Besu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API endpoints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Basic UI workflows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663440" y="1097280"/>
            <a:ext cx="4023360" cy="365760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162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4846320" y="123444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Out-of-Scope (Future)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846320" y="1691640"/>
            <a:ext cx="3657600" cy="2834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DigiLocker integration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Multi-language support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Advanced analytics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Mobile applications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Scaling to production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External API integrations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73152" cy="548640"/>
          </a:xfrm>
          <a:prstGeom prst="rect">
            <a:avLst/>
          </a:prstGeom>
          <a:solidFill>
            <a:srgbClr val="00B4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94360" y="36576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Success Criteria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502920" y="1188720"/>
            <a:ext cx="1965960" cy="320040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162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02920" y="1371600"/>
            <a:ext cx="19659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100%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640080" y="2103120"/>
            <a:ext cx="16916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 Workflow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640080" y="2926080"/>
            <a:ext cx="169164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End-to-end document flow functional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2606040" y="1188720"/>
            <a:ext cx="1965960" cy="320040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162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2606040" y="1371600"/>
            <a:ext cx="19659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3600" dirty="0"/>
          </a:p>
        </p:txBody>
      </p:sp>
      <p:sp>
        <p:nvSpPr>
          <p:cNvPr id="10" name="Text 8"/>
          <p:cNvSpPr/>
          <p:nvPr/>
        </p:nvSpPr>
        <p:spPr>
          <a:xfrm>
            <a:off x="2743200" y="2103120"/>
            <a:ext cx="16916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Department Integration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2743200" y="2926080"/>
            <a:ext cx="169164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departments successfully integrated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4709160" y="1188720"/>
            <a:ext cx="1965960" cy="320040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162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709160" y="1371600"/>
            <a:ext cx="19659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100%</a:t>
            </a: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4846320" y="2103120"/>
            <a:ext cx="16916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Version Control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846320" y="2926080"/>
            <a:ext cx="169164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 versioning operational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6812280" y="1188720"/>
            <a:ext cx="1965960" cy="320040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162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6812280" y="1371600"/>
            <a:ext cx="19659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MVP</a:t>
            </a:r>
            <a:endParaRPr lang="en-US" sz="3600" dirty="0"/>
          </a:p>
        </p:txBody>
      </p:sp>
      <p:sp>
        <p:nvSpPr>
          <p:cNvPr id="18" name="Text 16"/>
          <p:cNvSpPr/>
          <p:nvPr/>
        </p:nvSpPr>
        <p:spPr>
          <a:xfrm>
            <a:off x="6949440" y="2103120"/>
            <a:ext cx="16916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Visual Builder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949440" y="2926080"/>
            <a:ext cx="169164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Workflow configuration UI ready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0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73152" cy="548640"/>
          </a:xfrm>
          <a:prstGeom prst="rect">
            <a:avLst/>
          </a:prstGeom>
          <a:solidFill>
            <a:srgbClr val="00B4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94360" y="36576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Timeline &amp; Next Steps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548640" y="1280160"/>
            <a:ext cx="8046720" cy="68580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162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31520" y="1389888"/>
            <a:ext cx="1097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F4C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1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2011680" y="1389888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1-2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840480" y="1389888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Architecture Setup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548640" y="2148840"/>
            <a:ext cx="8046720" cy="68580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162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731520" y="2258568"/>
            <a:ext cx="1097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F4C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2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2011680" y="2258568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3-4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3840480" y="2258568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Development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548640" y="3017520"/>
            <a:ext cx="8046720" cy="68580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162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731520" y="3127248"/>
            <a:ext cx="1097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F4C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3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2011680" y="3127248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5-6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840480" y="3127248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Integration &amp; Testing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548640" y="3886200"/>
            <a:ext cx="8046720" cy="68580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162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731520" y="3995928"/>
            <a:ext cx="1097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F4C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4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2011680" y="3995928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7-8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840480" y="3995928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POC Demonstration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548640" y="4114800"/>
            <a:ext cx="8046720" cy="777240"/>
          </a:xfrm>
          <a:prstGeom prst="rect">
            <a:avLst/>
          </a:prstGeom>
          <a:solidFill>
            <a:srgbClr val="00B4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822960" y="4160520"/>
            <a:ext cx="74980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Steps: 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Stakeholder approval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Resource allocation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kickoff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2E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828800" y="1645920"/>
            <a:ext cx="5486400" cy="1828800"/>
          </a:xfrm>
          <a:prstGeom prst="rect">
            <a:avLst/>
          </a:prstGeom>
          <a:solidFill>
            <a:srgbClr val="0F4C81"/>
          </a:solidFill>
          <a:ln/>
          <a:effectLst>
            <a:outerShdw blurRad="76200" dist="25400" dir="162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828800" y="2011680"/>
            <a:ext cx="54864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40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Questions?</a:t>
            </a:r>
            <a:endParaRPr lang="en-US" sz="5400" dirty="0"/>
          </a:p>
        </p:txBody>
      </p:sp>
      <p:sp>
        <p:nvSpPr>
          <p:cNvPr id="4" name="Text 2"/>
          <p:cNvSpPr/>
          <p:nvPr/>
        </p:nvSpPr>
        <p:spPr>
          <a:xfrm>
            <a:off x="1828800" y="283464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Thank you for your attention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72099f7d-9ba3-434b-9c49-bf19e6c1768b}" enabled="1" method="Standard" siteId="{cafd4066-0f49-4a0b-9400-ad1155c82f40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4242</TotalTime>
  <Words>704</Words>
  <Application>Microsoft Macintosh PowerPoint</Application>
  <PresentationFormat>On-screen Show (16:9)</PresentationFormat>
  <Paragraphs>217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Goa GEL Blockchain Document Verification Platform</dc:title>
  <dc:subject>PptxGenJS Presentation</dc:subject>
  <dc:creator>Goa Government</dc:creator>
  <cp:lastModifiedBy>Mahendrababu DV</cp:lastModifiedBy>
  <cp:revision>2</cp:revision>
  <dcterms:created xsi:type="dcterms:W3CDTF">2026-02-04T00:01:03Z</dcterms:created>
  <dcterms:modified xsi:type="dcterms:W3CDTF">2026-02-06T23:47:11Z</dcterms:modified>
</cp:coreProperties>
</file>